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60" r:id="rId5"/>
  </p:sldIdLst>
  <p:sldSz cx="6858000" cy="9906000" type="A4"/>
  <p:notesSz cx="6888163" cy="100203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CC"/>
    <a:srgbClr val="B2F3FA"/>
    <a:srgbClr val="C03DC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125" d="100"/>
          <a:sy n="125" d="100"/>
        </p:scale>
        <p:origin x="978" y="-10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64997E0-B161-4356-BDB7-C5E4CCA16AFC}" type="datetimeFigureOut">
              <a:rPr kumimoji="1" lang="ja-JP" altLang="en-US" smtClean="0"/>
              <a:t>2021/3/19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F9BDCD-C6CB-4B42-879F-0094275C1379}" type="slidenum">
              <a:rPr kumimoji="1" lang="ja-JP" altLang="en-US" smtClean="0"/>
              <a:t>‹#›</a:t>
            </a:fld>
            <a:endParaRPr kumimoji="1" lang="ja-JP" altLang="en-US"/>
          </a:p>
        </p:txBody>
      </p:sp>
    </p:spTree>
    <p:extLst>
      <p:ext uri="{BB962C8B-B14F-4D97-AF65-F5344CB8AC3E}">
        <p14:creationId xmlns:p14="http://schemas.microsoft.com/office/powerpoint/2010/main" val="10902113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64997E0-B161-4356-BDB7-C5E4CCA16AFC}" type="datetimeFigureOut">
              <a:rPr kumimoji="1" lang="ja-JP" altLang="en-US" smtClean="0"/>
              <a:t>2021/3/19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F9BDCD-C6CB-4B42-879F-0094275C1379}" type="slidenum">
              <a:rPr kumimoji="1" lang="ja-JP" altLang="en-US" smtClean="0"/>
              <a:t>‹#›</a:t>
            </a:fld>
            <a:endParaRPr kumimoji="1" lang="ja-JP" altLang="en-US"/>
          </a:p>
        </p:txBody>
      </p:sp>
    </p:spTree>
    <p:extLst>
      <p:ext uri="{BB962C8B-B14F-4D97-AF65-F5344CB8AC3E}">
        <p14:creationId xmlns:p14="http://schemas.microsoft.com/office/powerpoint/2010/main" val="15842256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64997E0-B161-4356-BDB7-C5E4CCA16AFC}" type="datetimeFigureOut">
              <a:rPr kumimoji="1" lang="ja-JP" altLang="en-US" smtClean="0"/>
              <a:t>2021/3/19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F9BDCD-C6CB-4B42-879F-0094275C1379}" type="slidenum">
              <a:rPr kumimoji="1" lang="ja-JP" altLang="en-US" smtClean="0"/>
              <a:t>‹#›</a:t>
            </a:fld>
            <a:endParaRPr kumimoji="1" lang="ja-JP" altLang="en-US"/>
          </a:p>
        </p:txBody>
      </p:sp>
    </p:spTree>
    <p:extLst>
      <p:ext uri="{BB962C8B-B14F-4D97-AF65-F5344CB8AC3E}">
        <p14:creationId xmlns:p14="http://schemas.microsoft.com/office/powerpoint/2010/main" val="1229072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64997E0-B161-4356-BDB7-C5E4CCA16AFC}" type="datetimeFigureOut">
              <a:rPr kumimoji="1" lang="ja-JP" altLang="en-US" smtClean="0"/>
              <a:t>2021/3/19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F9BDCD-C6CB-4B42-879F-0094275C1379}" type="slidenum">
              <a:rPr kumimoji="1" lang="ja-JP" altLang="en-US" smtClean="0"/>
              <a:t>‹#›</a:t>
            </a:fld>
            <a:endParaRPr kumimoji="1" lang="ja-JP" altLang="en-US"/>
          </a:p>
        </p:txBody>
      </p:sp>
    </p:spTree>
    <p:extLst>
      <p:ext uri="{BB962C8B-B14F-4D97-AF65-F5344CB8AC3E}">
        <p14:creationId xmlns:p14="http://schemas.microsoft.com/office/powerpoint/2010/main" val="295591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64997E0-B161-4356-BDB7-C5E4CCA16AFC}" type="datetimeFigureOut">
              <a:rPr kumimoji="1" lang="ja-JP" altLang="en-US" smtClean="0"/>
              <a:t>2021/3/19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F9BDCD-C6CB-4B42-879F-0094275C1379}" type="slidenum">
              <a:rPr kumimoji="1" lang="ja-JP" altLang="en-US" smtClean="0"/>
              <a:t>‹#›</a:t>
            </a:fld>
            <a:endParaRPr kumimoji="1" lang="ja-JP" altLang="en-US"/>
          </a:p>
        </p:txBody>
      </p:sp>
    </p:spTree>
    <p:extLst>
      <p:ext uri="{BB962C8B-B14F-4D97-AF65-F5344CB8AC3E}">
        <p14:creationId xmlns:p14="http://schemas.microsoft.com/office/powerpoint/2010/main" val="25932068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64997E0-B161-4356-BDB7-C5E4CCA16AFC}" type="datetimeFigureOut">
              <a:rPr kumimoji="1" lang="ja-JP" altLang="en-US" smtClean="0"/>
              <a:t>2021/3/19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6F9BDCD-C6CB-4B42-879F-0094275C1379}" type="slidenum">
              <a:rPr kumimoji="1" lang="ja-JP" altLang="en-US" smtClean="0"/>
              <a:t>‹#›</a:t>
            </a:fld>
            <a:endParaRPr kumimoji="1" lang="ja-JP" altLang="en-US"/>
          </a:p>
        </p:txBody>
      </p:sp>
    </p:spTree>
    <p:extLst>
      <p:ext uri="{BB962C8B-B14F-4D97-AF65-F5344CB8AC3E}">
        <p14:creationId xmlns:p14="http://schemas.microsoft.com/office/powerpoint/2010/main" val="24495486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64997E0-B161-4356-BDB7-C5E4CCA16AFC}" type="datetimeFigureOut">
              <a:rPr kumimoji="1" lang="ja-JP" altLang="en-US" smtClean="0"/>
              <a:t>2021/3/19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6F9BDCD-C6CB-4B42-879F-0094275C1379}" type="slidenum">
              <a:rPr kumimoji="1" lang="ja-JP" altLang="en-US" smtClean="0"/>
              <a:t>‹#›</a:t>
            </a:fld>
            <a:endParaRPr kumimoji="1" lang="ja-JP" altLang="en-US"/>
          </a:p>
        </p:txBody>
      </p:sp>
    </p:spTree>
    <p:extLst>
      <p:ext uri="{BB962C8B-B14F-4D97-AF65-F5344CB8AC3E}">
        <p14:creationId xmlns:p14="http://schemas.microsoft.com/office/powerpoint/2010/main" val="2003715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64997E0-B161-4356-BDB7-C5E4CCA16AFC}" type="datetimeFigureOut">
              <a:rPr kumimoji="1" lang="ja-JP" altLang="en-US" smtClean="0"/>
              <a:t>2021/3/19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6F9BDCD-C6CB-4B42-879F-0094275C1379}" type="slidenum">
              <a:rPr kumimoji="1" lang="ja-JP" altLang="en-US" smtClean="0"/>
              <a:t>‹#›</a:t>
            </a:fld>
            <a:endParaRPr kumimoji="1" lang="ja-JP" altLang="en-US"/>
          </a:p>
        </p:txBody>
      </p:sp>
    </p:spTree>
    <p:extLst>
      <p:ext uri="{BB962C8B-B14F-4D97-AF65-F5344CB8AC3E}">
        <p14:creationId xmlns:p14="http://schemas.microsoft.com/office/powerpoint/2010/main" val="494256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4997E0-B161-4356-BDB7-C5E4CCA16AFC}" type="datetimeFigureOut">
              <a:rPr kumimoji="1" lang="ja-JP" altLang="en-US" smtClean="0"/>
              <a:t>2021/3/19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6F9BDCD-C6CB-4B42-879F-0094275C1379}" type="slidenum">
              <a:rPr kumimoji="1" lang="ja-JP" altLang="en-US" smtClean="0"/>
              <a:t>‹#›</a:t>
            </a:fld>
            <a:endParaRPr kumimoji="1" lang="ja-JP" altLang="en-US"/>
          </a:p>
        </p:txBody>
      </p:sp>
    </p:spTree>
    <p:extLst>
      <p:ext uri="{BB962C8B-B14F-4D97-AF65-F5344CB8AC3E}">
        <p14:creationId xmlns:p14="http://schemas.microsoft.com/office/powerpoint/2010/main" val="1468415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64997E0-B161-4356-BDB7-C5E4CCA16AFC}" type="datetimeFigureOut">
              <a:rPr kumimoji="1" lang="ja-JP" altLang="en-US" smtClean="0"/>
              <a:t>2021/3/19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6F9BDCD-C6CB-4B42-879F-0094275C1379}" type="slidenum">
              <a:rPr kumimoji="1" lang="ja-JP" altLang="en-US" smtClean="0"/>
              <a:t>‹#›</a:t>
            </a:fld>
            <a:endParaRPr kumimoji="1" lang="ja-JP" altLang="en-US"/>
          </a:p>
        </p:txBody>
      </p:sp>
    </p:spTree>
    <p:extLst>
      <p:ext uri="{BB962C8B-B14F-4D97-AF65-F5344CB8AC3E}">
        <p14:creationId xmlns:p14="http://schemas.microsoft.com/office/powerpoint/2010/main" val="1457608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64997E0-B161-4356-BDB7-C5E4CCA16AFC}" type="datetimeFigureOut">
              <a:rPr kumimoji="1" lang="ja-JP" altLang="en-US" smtClean="0"/>
              <a:t>2021/3/19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6F9BDCD-C6CB-4B42-879F-0094275C1379}" type="slidenum">
              <a:rPr kumimoji="1" lang="ja-JP" altLang="en-US" smtClean="0"/>
              <a:t>‹#›</a:t>
            </a:fld>
            <a:endParaRPr kumimoji="1" lang="ja-JP" altLang="en-US"/>
          </a:p>
        </p:txBody>
      </p:sp>
    </p:spTree>
    <p:extLst>
      <p:ext uri="{BB962C8B-B14F-4D97-AF65-F5344CB8AC3E}">
        <p14:creationId xmlns:p14="http://schemas.microsoft.com/office/powerpoint/2010/main" val="11006736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764997E0-B161-4356-BDB7-C5E4CCA16AFC}" type="datetimeFigureOut">
              <a:rPr kumimoji="1" lang="ja-JP" altLang="en-US" smtClean="0"/>
              <a:t>2021/3/19</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B6F9BDCD-C6CB-4B42-879F-0094275C1379}" type="slidenum">
              <a:rPr kumimoji="1" lang="ja-JP" altLang="en-US" smtClean="0"/>
              <a:t>‹#›</a:t>
            </a:fld>
            <a:endParaRPr kumimoji="1" lang="ja-JP" altLang="en-US"/>
          </a:p>
        </p:txBody>
      </p:sp>
    </p:spTree>
    <p:extLst>
      <p:ext uri="{BB962C8B-B14F-4D97-AF65-F5344CB8AC3E}">
        <p14:creationId xmlns:p14="http://schemas.microsoft.com/office/powerpoint/2010/main" val="207107558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a:extLst>
              <a:ext uri="{FF2B5EF4-FFF2-40B4-BE49-F238E27FC236}">
                <a16:creationId xmlns:a16="http://schemas.microsoft.com/office/drawing/2014/main" id="{3E8AC1A5-2B52-4195-8961-931CDEC3CBA9}"/>
              </a:ext>
            </a:extLst>
          </p:cNvPr>
          <p:cNvPicPr>
            <a:picLocks noChangeAspect="1"/>
          </p:cNvPicPr>
          <p:nvPr/>
        </p:nvPicPr>
        <p:blipFill>
          <a:blip r:embed="rId2"/>
          <a:stretch>
            <a:fillRect/>
          </a:stretch>
        </p:blipFill>
        <p:spPr>
          <a:xfrm>
            <a:off x="3732966" y="3136735"/>
            <a:ext cx="2254706" cy="2230973"/>
          </a:xfrm>
          <a:prstGeom prst="rect">
            <a:avLst/>
          </a:prstGeom>
          <a:ln>
            <a:noFill/>
          </a:ln>
        </p:spPr>
      </p:pic>
      <p:sp>
        <p:nvSpPr>
          <p:cNvPr id="26" name="四角形: 角を丸くする 25">
            <a:extLst>
              <a:ext uri="{FF2B5EF4-FFF2-40B4-BE49-F238E27FC236}">
                <a16:creationId xmlns:a16="http://schemas.microsoft.com/office/drawing/2014/main" id="{49D32098-AC1F-4545-B914-9E260040C9B6}"/>
              </a:ext>
            </a:extLst>
          </p:cNvPr>
          <p:cNvSpPr/>
          <p:nvPr/>
        </p:nvSpPr>
        <p:spPr>
          <a:xfrm>
            <a:off x="857251" y="6578231"/>
            <a:ext cx="5363890" cy="1506674"/>
          </a:xfrm>
          <a:prstGeom prst="roundRect">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矢印: 五方向 17">
            <a:extLst>
              <a:ext uri="{FF2B5EF4-FFF2-40B4-BE49-F238E27FC236}">
                <a16:creationId xmlns:a16="http://schemas.microsoft.com/office/drawing/2014/main" id="{6BD809A6-BE0A-4887-8A3E-24A209941B22}"/>
              </a:ext>
            </a:extLst>
          </p:cNvPr>
          <p:cNvSpPr/>
          <p:nvPr/>
        </p:nvSpPr>
        <p:spPr>
          <a:xfrm>
            <a:off x="857250" y="791907"/>
            <a:ext cx="2225286" cy="545956"/>
          </a:xfrm>
          <a:prstGeom prst="homePlate">
            <a:avLst/>
          </a:prstGeom>
          <a:solidFill>
            <a:srgbClr val="B2F3F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63" dirty="0"/>
          </a:p>
        </p:txBody>
      </p:sp>
      <p:sp>
        <p:nvSpPr>
          <p:cNvPr id="2" name="タイトル 1">
            <a:extLst>
              <a:ext uri="{FF2B5EF4-FFF2-40B4-BE49-F238E27FC236}">
                <a16:creationId xmlns:a16="http://schemas.microsoft.com/office/drawing/2014/main" id="{A5AA6B85-3BC9-4C71-8181-6A556CE91136}"/>
              </a:ext>
            </a:extLst>
          </p:cNvPr>
          <p:cNvSpPr>
            <a:spLocks noGrp="1"/>
          </p:cNvSpPr>
          <p:nvPr>
            <p:ph type="ctrTitle"/>
          </p:nvPr>
        </p:nvSpPr>
        <p:spPr>
          <a:xfrm>
            <a:off x="-1116530" y="879125"/>
            <a:ext cx="5153185" cy="326593"/>
          </a:xfrm>
        </p:spPr>
        <p:txBody>
          <a:bodyPr>
            <a:noAutofit/>
          </a:bodyPr>
          <a:lstStyle/>
          <a:p>
            <a:r>
              <a:rPr lang="ja-JP" altLang="en-US" sz="2000" i="1" dirty="0">
                <a:latin typeface="BIZ UDPゴシック" panose="020B0400000000000000" pitchFamily="50" charset="-128"/>
                <a:ea typeface="BIZ UDPゴシック" panose="020B0400000000000000" pitchFamily="50" charset="-128"/>
              </a:rPr>
              <a:t>　 </a:t>
            </a:r>
            <a:r>
              <a:rPr lang="ja-JP" altLang="en-US" sz="2000" dirty="0">
                <a:latin typeface="BIZ UDPゴシック" panose="020B0400000000000000" pitchFamily="50" charset="-128"/>
                <a:ea typeface="BIZ UDPゴシック" panose="020B0400000000000000" pitchFamily="50" charset="-128"/>
              </a:rPr>
              <a:t>研 修 会 場</a:t>
            </a:r>
          </a:p>
        </p:txBody>
      </p:sp>
      <p:sp>
        <p:nvSpPr>
          <p:cNvPr id="9" name="字幕 2">
            <a:extLst>
              <a:ext uri="{FF2B5EF4-FFF2-40B4-BE49-F238E27FC236}">
                <a16:creationId xmlns:a16="http://schemas.microsoft.com/office/drawing/2014/main" id="{D0D6C965-1C83-42BD-B3F9-4DA0743FF9EE}"/>
              </a:ext>
            </a:extLst>
          </p:cNvPr>
          <p:cNvSpPr txBox="1">
            <a:spLocks/>
          </p:cNvSpPr>
          <p:nvPr/>
        </p:nvSpPr>
        <p:spPr>
          <a:xfrm>
            <a:off x="1557885" y="7586824"/>
            <a:ext cx="3957112" cy="595489"/>
          </a:xfrm>
          <a:prstGeom prst="rect">
            <a:avLst/>
          </a:prstGeom>
        </p:spPr>
        <p:txBody>
          <a:bodyPr vert="horz" lIns="74295" tIns="37148" rIns="74295" bIns="37148" rtlCol="0">
            <a:norm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r>
              <a:rPr lang="ja-JP" altLang="en-US" sz="1138" dirty="0"/>
              <a:t>　</a:t>
            </a:r>
            <a:endParaRPr lang="ja-JP" altLang="en-US" sz="1400" dirty="0"/>
          </a:p>
        </p:txBody>
      </p:sp>
      <p:sp>
        <p:nvSpPr>
          <p:cNvPr id="14" name="字幕 2">
            <a:extLst>
              <a:ext uri="{FF2B5EF4-FFF2-40B4-BE49-F238E27FC236}">
                <a16:creationId xmlns:a16="http://schemas.microsoft.com/office/drawing/2014/main" id="{63005BF1-2F83-480A-A8B4-C30BBE43BD7D}"/>
              </a:ext>
            </a:extLst>
          </p:cNvPr>
          <p:cNvSpPr txBox="1">
            <a:spLocks/>
          </p:cNvSpPr>
          <p:nvPr/>
        </p:nvSpPr>
        <p:spPr>
          <a:xfrm>
            <a:off x="1218317" y="8141358"/>
            <a:ext cx="4284299" cy="650218"/>
          </a:xfrm>
          <a:prstGeom prst="rect">
            <a:avLst/>
          </a:prstGeom>
        </p:spPr>
        <p:txBody>
          <a:bodyPr vert="horz" lIns="74295" tIns="37148" rIns="74295" bIns="37148" rtlCol="0">
            <a:no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r>
              <a:rPr lang="en-US" altLang="ja-JP" sz="1400" dirty="0"/>
              <a:t>【</a:t>
            </a:r>
            <a:r>
              <a:rPr lang="ja-JP" altLang="en-US" sz="1400" dirty="0"/>
              <a:t>問合せ先</a:t>
            </a:r>
            <a:r>
              <a:rPr lang="en-US" altLang="ja-JP" sz="1400" dirty="0"/>
              <a:t>】</a:t>
            </a:r>
          </a:p>
          <a:p>
            <a:r>
              <a:rPr lang="ja-JP" altLang="en-US" sz="1400" dirty="0"/>
              <a:t>長野県社会福祉協議会　福祉人材センター　</a:t>
            </a:r>
            <a:endParaRPr lang="en-US" altLang="ja-JP" sz="1400" dirty="0"/>
          </a:p>
          <a:p>
            <a:r>
              <a:rPr lang="ja-JP" altLang="en-US" sz="1400" dirty="0"/>
              <a:t>℡　 </a:t>
            </a:r>
            <a:r>
              <a:rPr lang="en-US" altLang="ja-JP" sz="1400" dirty="0"/>
              <a:t>026-226-7330</a:t>
            </a:r>
            <a:r>
              <a:rPr lang="ja-JP" altLang="en-US" sz="1400" dirty="0"/>
              <a:t>　</a:t>
            </a:r>
          </a:p>
        </p:txBody>
      </p:sp>
      <p:pic>
        <p:nvPicPr>
          <p:cNvPr id="16" name="図 15">
            <a:extLst>
              <a:ext uri="{FF2B5EF4-FFF2-40B4-BE49-F238E27FC236}">
                <a16:creationId xmlns:a16="http://schemas.microsoft.com/office/drawing/2014/main" id="{78CA9EB9-FFB6-42FD-9363-4B54A6A5BBF2}"/>
              </a:ext>
            </a:extLst>
          </p:cNvPr>
          <p:cNvPicPr>
            <a:picLocks noChangeAspect="1"/>
          </p:cNvPicPr>
          <p:nvPr/>
        </p:nvPicPr>
        <p:blipFill>
          <a:blip r:embed="rId3"/>
          <a:stretch>
            <a:fillRect/>
          </a:stretch>
        </p:blipFill>
        <p:spPr>
          <a:xfrm>
            <a:off x="1250132" y="7024420"/>
            <a:ext cx="325815" cy="325815"/>
          </a:xfrm>
          <a:prstGeom prst="rect">
            <a:avLst/>
          </a:prstGeom>
        </p:spPr>
      </p:pic>
      <p:sp>
        <p:nvSpPr>
          <p:cNvPr id="17" name="字幕 2">
            <a:extLst>
              <a:ext uri="{FF2B5EF4-FFF2-40B4-BE49-F238E27FC236}">
                <a16:creationId xmlns:a16="http://schemas.microsoft.com/office/drawing/2014/main" id="{22357ED7-A7A1-4A18-A5E6-A10E0B33645A}"/>
              </a:ext>
            </a:extLst>
          </p:cNvPr>
          <p:cNvSpPr txBox="1">
            <a:spLocks/>
          </p:cNvSpPr>
          <p:nvPr/>
        </p:nvSpPr>
        <p:spPr>
          <a:xfrm>
            <a:off x="-169884" y="2370909"/>
            <a:ext cx="5153185" cy="1024779"/>
          </a:xfrm>
          <a:prstGeom prst="rect">
            <a:avLst/>
          </a:prstGeom>
        </p:spPr>
        <p:txBody>
          <a:bodyPr vert="horz" lIns="74295" tIns="37148" rIns="74295" bIns="37148" rtlCol="0">
            <a:norm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r>
              <a:rPr lang="ja-JP" altLang="en-US" sz="1900" dirty="0"/>
              <a:t>     </a:t>
            </a:r>
            <a:endParaRPr lang="en-US" altLang="ja-JP" sz="1900" b="1" dirty="0"/>
          </a:p>
          <a:p>
            <a:pPr algn="l"/>
            <a:r>
              <a:rPr lang="ja-JP" altLang="en-US" sz="1900" b="1" dirty="0"/>
              <a:t>                  松本市浅間温泉</a:t>
            </a:r>
            <a:r>
              <a:rPr lang="en-US" altLang="ja-JP" sz="1900" b="1" dirty="0"/>
              <a:t>2-6-1</a:t>
            </a:r>
            <a:endParaRPr lang="ja-JP" altLang="en-US" sz="1056" b="1" dirty="0"/>
          </a:p>
        </p:txBody>
      </p:sp>
      <p:sp>
        <p:nvSpPr>
          <p:cNvPr id="23" name="字幕 2">
            <a:extLst>
              <a:ext uri="{FF2B5EF4-FFF2-40B4-BE49-F238E27FC236}">
                <a16:creationId xmlns:a16="http://schemas.microsoft.com/office/drawing/2014/main" id="{7C5EDB41-E0FA-4FD5-B06B-1DB7CE6D1B7D}"/>
              </a:ext>
            </a:extLst>
          </p:cNvPr>
          <p:cNvSpPr txBox="1">
            <a:spLocks/>
          </p:cNvSpPr>
          <p:nvPr/>
        </p:nvSpPr>
        <p:spPr>
          <a:xfrm>
            <a:off x="1557885" y="6704230"/>
            <a:ext cx="3957112" cy="357265"/>
          </a:xfrm>
          <a:prstGeom prst="rect">
            <a:avLst/>
          </a:prstGeom>
        </p:spPr>
        <p:txBody>
          <a:bodyPr vert="horz" lIns="74295" tIns="37148" rIns="74295" bIns="37148" rtlCol="0">
            <a:norm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r>
              <a:rPr lang="ja-JP" altLang="en-US" sz="1138" dirty="0"/>
              <a:t>　</a:t>
            </a:r>
            <a:r>
              <a:rPr lang="ja-JP" altLang="en-US" sz="1400" dirty="0"/>
              <a:t>ＪＲ松本駅より　　   約</a:t>
            </a:r>
            <a:r>
              <a:rPr lang="en-US" altLang="ja-JP" sz="1400" dirty="0"/>
              <a:t>15</a:t>
            </a:r>
            <a:r>
              <a:rPr lang="ja-JP" altLang="en-US" sz="1400" dirty="0"/>
              <a:t>分</a:t>
            </a:r>
          </a:p>
        </p:txBody>
      </p:sp>
      <p:sp>
        <p:nvSpPr>
          <p:cNvPr id="4" name="楕円 3">
            <a:extLst>
              <a:ext uri="{FF2B5EF4-FFF2-40B4-BE49-F238E27FC236}">
                <a16:creationId xmlns:a16="http://schemas.microsoft.com/office/drawing/2014/main" id="{7AEB8F6D-144F-4259-8880-63E8A9594471}"/>
              </a:ext>
            </a:extLst>
          </p:cNvPr>
          <p:cNvSpPr/>
          <p:nvPr/>
        </p:nvSpPr>
        <p:spPr>
          <a:xfrm>
            <a:off x="867641" y="6110379"/>
            <a:ext cx="1098954" cy="467852"/>
          </a:xfrm>
          <a:prstGeom prst="ellipse">
            <a:avLst/>
          </a:prstGeom>
          <a:solidFill>
            <a:srgbClr val="99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67A4A07E-BF39-40B1-A413-D93A67410A41}"/>
              </a:ext>
            </a:extLst>
          </p:cNvPr>
          <p:cNvSpPr txBox="1"/>
          <p:nvPr/>
        </p:nvSpPr>
        <p:spPr>
          <a:xfrm>
            <a:off x="867641" y="6183224"/>
            <a:ext cx="1380488" cy="338554"/>
          </a:xfrm>
          <a:prstGeom prst="rect">
            <a:avLst/>
          </a:prstGeom>
          <a:noFill/>
        </p:spPr>
        <p:txBody>
          <a:bodyPr wrap="square" rtlCol="0">
            <a:spAutoFit/>
          </a:bodyPr>
          <a:lstStyle/>
          <a:p>
            <a:r>
              <a:rPr kumimoji="1" lang="ja-JP" altLang="en-US" sz="1600" b="1" dirty="0"/>
              <a:t>アクセス</a:t>
            </a:r>
          </a:p>
        </p:txBody>
      </p:sp>
      <p:sp>
        <p:nvSpPr>
          <p:cNvPr id="25" name="テキスト ボックス 24">
            <a:extLst>
              <a:ext uri="{FF2B5EF4-FFF2-40B4-BE49-F238E27FC236}">
                <a16:creationId xmlns:a16="http://schemas.microsoft.com/office/drawing/2014/main" id="{486D68A8-1F2E-461B-9110-2636280CC4A0}"/>
              </a:ext>
            </a:extLst>
          </p:cNvPr>
          <p:cNvSpPr txBox="1"/>
          <p:nvPr/>
        </p:nvSpPr>
        <p:spPr>
          <a:xfrm>
            <a:off x="769719" y="1628591"/>
            <a:ext cx="3950093" cy="954107"/>
          </a:xfrm>
          <a:prstGeom prst="rect">
            <a:avLst/>
          </a:prstGeom>
          <a:noFill/>
        </p:spPr>
        <p:txBody>
          <a:bodyPr wrap="square" rtlCol="0">
            <a:spAutoFit/>
          </a:bodyPr>
          <a:lstStyle/>
          <a:p>
            <a:r>
              <a:rPr kumimoji="1" lang="ja-JP" altLang="en-US" sz="2800" b="1" dirty="0">
                <a:latin typeface="+mn-ea"/>
              </a:rPr>
              <a:t>浅間温泉文化センター</a:t>
            </a:r>
            <a:endParaRPr kumimoji="1" lang="en-US" altLang="ja-JP" sz="2800" b="1" dirty="0">
              <a:latin typeface="+mn-ea"/>
            </a:endParaRPr>
          </a:p>
          <a:p>
            <a:r>
              <a:rPr kumimoji="1" lang="ja-JP" altLang="en-US" sz="2800" b="1" dirty="0">
                <a:latin typeface="+mn-ea"/>
              </a:rPr>
              <a:t>多目的ホール</a:t>
            </a:r>
          </a:p>
        </p:txBody>
      </p:sp>
      <p:pic>
        <p:nvPicPr>
          <p:cNvPr id="27" name="図 26">
            <a:extLst>
              <a:ext uri="{FF2B5EF4-FFF2-40B4-BE49-F238E27FC236}">
                <a16:creationId xmlns:a16="http://schemas.microsoft.com/office/drawing/2014/main" id="{613CF972-28A5-4195-805B-017B6E1D5403}"/>
              </a:ext>
            </a:extLst>
          </p:cNvPr>
          <p:cNvPicPr>
            <a:picLocks noChangeAspect="1"/>
          </p:cNvPicPr>
          <p:nvPr/>
        </p:nvPicPr>
        <p:blipFill>
          <a:blip r:embed="rId4"/>
          <a:stretch>
            <a:fillRect/>
          </a:stretch>
        </p:blipFill>
        <p:spPr>
          <a:xfrm>
            <a:off x="4719812" y="1250909"/>
            <a:ext cx="985230" cy="1772148"/>
          </a:xfrm>
          <a:prstGeom prst="rect">
            <a:avLst/>
          </a:prstGeom>
        </p:spPr>
      </p:pic>
      <p:sp>
        <p:nvSpPr>
          <p:cNvPr id="10" name="字幕 9">
            <a:extLst>
              <a:ext uri="{FF2B5EF4-FFF2-40B4-BE49-F238E27FC236}">
                <a16:creationId xmlns:a16="http://schemas.microsoft.com/office/drawing/2014/main" id="{3506CADE-B8FB-4C82-9C9F-DA6BBD6B4E2E}"/>
              </a:ext>
            </a:extLst>
          </p:cNvPr>
          <p:cNvSpPr>
            <a:spLocks noGrp="1"/>
          </p:cNvSpPr>
          <p:nvPr>
            <p:ph type="subTitle" idx="1"/>
          </p:nvPr>
        </p:nvSpPr>
        <p:spPr>
          <a:xfrm>
            <a:off x="1714500" y="7073582"/>
            <a:ext cx="5143500" cy="2391656"/>
          </a:xfrm>
        </p:spPr>
        <p:txBody>
          <a:bodyPr>
            <a:norm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長野自動車道　梓川ＩＣより約</a:t>
            </a:r>
            <a:r>
              <a:rPr kumimoji="0" lang="en-US" altLang="ja-JP"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20</a:t>
            </a:r>
            <a:r>
              <a:rPr kumimoji="0"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分</a:t>
            </a:r>
            <a:endParaRPr kumimoji="0" lang="en-US" altLang="ja-JP"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dirty="0">
                <a:solidFill>
                  <a:prstClr val="black"/>
                </a:solidFill>
                <a:latin typeface="Calibri" panose="020F0502020204030204"/>
                <a:ea typeface="游ゴシック" panose="020B0400000000000000" pitchFamily="50" charset="-128"/>
              </a:rPr>
              <a:t>　　　　　　　松本ＩＣより約</a:t>
            </a:r>
            <a:r>
              <a:rPr kumimoji="0" lang="en-US" altLang="ja-JP" sz="1400" dirty="0">
                <a:solidFill>
                  <a:prstClr val="black"/>
                </a:solidFill>
                <a:latin typeface="Calibri" panose="020F0502020204030204"/>
                <a:ea typeface="游ゴシック" panose="020B0400000000000000" pitchFamily="50" charset="-128"/>
              </a:rPr>
              <a:t>20</a:t>
            </a:r>
            <a:r>
              <a:rPr kumimoji="0" lang="ja-JP" altLang="en-US" sz="1400" dirty="0">
                <a:solidFill>
                  <a:prstClr val="black"/>
                </a:solidFill>
                <a:latin typeface="Calibri" panose="020F0502020204030204"/>
                <a:ea typeface="游ゴシック" panose="020B0400000000000000" pitchFamily="50" charset="-128"/>
              </a:rPr>
              <a:t>分</a:t>
            </a:r>
            <a:endParaRPr kumimoji="0" lang="en-US" altLang="ja-JP" sz="1400" dirty="0">
              <a:solidFill>
                <a:prstClr val="black"/>
              </a:solidFill>
              <a:latin typeface="Calibri" panose="020F0502020204030204"/>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松本駅バスターミナルより　約</a:t>
            </a:r>
            <a:r>
              <a:rPr kumimoji="0" lang="en-US" altLang="ja-JP"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20</a:t>
            </a:r>
            <a:r>
              <a:rPr kumimoji="0"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分</a:t>
            </a:r>
            <a:endParaRPr kumimoji="0" lang="en-US" altLang="ja-JP"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dirty="0">
                <a:solidFill>
                  <a:prstClr val="black"/>
                </a:solidFill>
                <a:latin typeface="Calibri" panose="020F0502020204030204"/>
                <a:ea typeface="游ゴシック" panose="020B0400000000000000" pitchFamily="50" charset="-128"/>
              </a:rPr>
              <a:t>「浅間温泉文化センター前」下車すぐ</a:t>
            </a:r>
            <a:r>
              <a:rPr kumimoji="0"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a:t>
            </a:r>
            <a:endParaRPr kumimoji="0" lang="en-US" altLang="ja-JP"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pic>
        <p:nvPicPr>
          <p:cNvPr id="3" name="図 2">
            <a:extLst>
              <a:ext uri="{FF2B5EF4-FFF2-40B4-BE49-F238E27FC236}">
                <a16:creationId xmlns:a16="http://schemas.microsoft.com/office/drawing/2014/main" id="{01D20F27-BF2B-4441-B2BF-E49C06CB9890}"/>
              </a:ext>
            </a:extLst>
          </p:cNvPr>
          <p:cNvPicPr>
            <a:picLocks noChangeAspect="1"/>
          </p:cNvPicPr>
          <p:nvPr/>
        </p:nvPicPr>
        <p:blipFill>
          <a:blip r:embed="rId5"/>
          <a:stretch>
            <a:fillRect/>
          </a:stretch>
        </p:blipFill>
        <p:spPr>
          <a:xfrm>
            <a:off x="551149" y="3149952"/>
            <a:ext cx="3181817" cy="2604616"/>
          </a:xfrm>
          <a:prstGeom prst="rect">
            <a:avLst/>
          </a:prstGeom>
        </p:spPr>
      </p:pic>
      <p:sp>
        <p:nvSpPr>
          <p:cNvPr id="8" name="テキスト ボックス 7">
            <a:extLst>
              <a:ext uri="{FF2B5EF4-FFF2-40B4-BE49-F238E27FC236}">
                <a16:creationId xmlns:a16="http://schemas.microsoft.com/office/drawing/2014/main" id="{AC050466-3A9F-433E-8E2B-7234764A6646}"/>
              </a:ext>
            </a:extLst>
          </p:cNvPr>
          <p:cNvSpPr txBox="1"/>
          <p:nvPr/>
        </p:nvSpPr>
        <p:spPr>
          <a:xfrm>
            <a:off x="3732966" y="5530056"/>
            <a:ext cx="2407920" cy="861774"/>
          </a:xfrm>
          <a:prstGeom prst="rect">
            <a:avLst/>
          </a:prstGeom>
          <a:noFill/>
        </p:spPr>
        <p:txBody>
          <a:bodyPr wrap="square" rtlCol="0">
            <a:spAutoFit/>
          </a:bodyPr>
          <a:lstStyle/>
          <a:p>
            <a:r>
              <a:rPr kumimoji="1" lang="ja-JP" altLang="en-US" sz="1000" dirty="0"/>
              <a:t>◆</a:t>
            </a:r>
            <a:r>
              <a:rPr kumimoji="1" lang="ja-JP" altLang="en-US" sz="1000" b="1" dirty="0"/>
              <a:t>駐車場について</a:t>
            </a:r>
            <a:endParaRPr kumimoji="1" lang="en-US" altLang="ja-JP" sz="1000" b="1" dirty="0"/>
          </a:p>
          <a:p>
            <a:r>
              <a:rPr kumimoji="1" lang="ja-JP" altLang="en-US" sz="1000" dirty="0"/>
              <a:t>松本市駐車場手前の市営駐車場（会場から</a:t>
            </a:r>
            <a:r>
              <a:rPr kumimoji="1" lang="en-US" altLang="ja-JP" sz="1000" dirty="0"/>
              <a:t>500</a:t>
            </a:r>
            <a:r>
              <a:rPr kumimoji="1" lang="ja-JP" altLang="en-US" sz="1000" dirty="0"/>
              <a:t>ｍ）に駐車していただくことになりますのであらかじめご了承ください。</a:t>
            </a:r>
          </a:p>
        </p:txBody>
      </p:sp>
      <p:cxnSp>
        <p:nvCxnSpPr>
          <p:cNvPr id="12" name="直線矢印コネクタ 11">
            <a:extLst>
              <a:ext uri="{FF2B5EF4-FFF2-40B4-BE49-F238E27FC236}">
                <a16:creationId xmlns:a16="http://schemas.microsoft.com/office/drawing/2014/main" id="{4A0B46EF-D47F-41E5-9028-7C67B48C9431}"/>
              </a:ext>
            </a:extLst>
          </p:cNvPr>
          <p:cNvCxnSpPr/>
          <p:nvPr/>
        </p:nvCxnSpPr>
        <p:spPr>
          <a:xfrm flipV="1">
            <a:off x="4286250" y="5250180"/>
            <a:ext cx="574069" cy="27987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13" name="図 12">
            <a:extLst>
              <a:ext uri="{FF2B5EF4-FFF2-40B4-BE49-F238E27FC236}">
                <a16:creationId xmlns:a16="http://schemas.microsoft.com/office/drawing/2014/main" id="{71927732-7E57-490F-A3EF-2F2E56FA1EB6}"/>
              </a:ext>
            </a:extLst>
          </p:cNvPr>
          <p:cNvPicPr>
            <a:picLocks noChangeAspect="1"/>
          </p:cNvPicPr>
          <p:nvPr/>
        </p:nvPicPr>
        <p:blipFill>
          <a:blip r:embed="rId6"/>
          <a:stretch>
            <a:fillRect/>
          </a:stretch>
        </p:blipFill>
        <p:spPr>
          <a:xfrm>
            <a:off x="3267442" y="4791442"/>
            <a:ext cx="323116" cy="323116"/>
          </a:xfrm>
          <a:prstGeom prst="rect">
            <a:avLst/>
          </a:prstGeom>
        </p:spPr>
      </p:pic>
      <p:pic>
        <p:nvPicPr>
          <p:cNvPr id="24" name="Picture 2" descr="「タクシーイラス...」の画像検索結果">
            <a:extLst>
              <a:ext uri="{FF2B5EF4-FFF2-40B4-BE49-F238E27FC236}">
                <a16:creationId xmlns:a16="http://schemas.microsoft.com/office/drawing/2014/main" id="{21866D17-7959-4FB1-B614-B89A6DCC7C4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50132" y="6680813"/>
            <a:ext cx="307753" cy="307753"/>
          </a:xfrm>
          <a:prstGeom prst="rect">
            <a:avLst/>
          </a:prstGeom>
          <a:noFill/>
          <a:extLst>
            <a:ext uri="{909E8E84-426E-40DD-AFC4-6F175D3DCCD1}">
              <a14:hiddenFill xmlns:a14="http://schemas.microsoft.com/office/drawing/2010/main">
                <a:solidFill>
                  <a:srgbClr val="FFFFFF"/>
                </a:solidFill>
              </a14:hiddenFill>
            </a:ext>
          </a:extLst>
        </p:spPr>
      </p:pic>
      <p:pic>
        <p:nvPicPr>
          <p:cNvPr id="28" name="図 27">
            <a:extLst>
              <a:ext uri="{FF2B5EF4-FFF2-40B4-BE49-F238E27FC236}">
                <a16:creationId xmlns:a16="http://schemas.microsoft.com/office/drawing/2014/main" id="{80D37F88-627E-4E1A-8521-4B81678A6C96}"/>
              </a:ext>
            </a:extLst>
          </p:cNvPr>
          <p:cNvPicPr>
            <a:picLocks noChangeAspect="1"/>
          </p:cNvPicPr>
          <p:nvPr/>
        </p:nvPicPr>
        <p:blipFill>
          <a:blip r:embed="rId8"/>
          <a:stretch>
            <a:fillRect/>
          </a:stretch>
        </p:blipFill>
        <p:spPr>
          <a:xfrm>
            <a:off x="1274897" y="7559744"/>
            <a:ext cx="301050" cy="301050"/>
          </a:xfrm>
          <a:prstGeom prst="rect">
            <a:avLst/>
          </a:prstGeom>
        </p:spPr>
      </p:pic>
    </p:spTree>
    <p:extLst>
      <p:ext uri="{BB962C8B-B14F-4D97-AF65-F5344CB8AC3E}">
        <p14:creationId xmlns:p14="http://schemas.microsoft.com/office/powerpoint/2010/main" val="186427477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D4FAF6E84BD1264DBFDC0CABBDB294A3" ma:contentTypeVersion="14" ma:contentTypeDescription="新しいドキュメントを作成します。" ma:contentTypeScope="" ma:versionID="99093878ca85adef5a12c769ab502c83">
  <xsd:schema xmlns:xsd="http://www.w3.org/2001/XMLSchema" xmlns:xs="http://www.w3.org/2001/XMLSchema" xmlns:p="http://schemas.microsoft.com/office/2006/metadata/properties" xmlns:ns2="6699d993-d69d-46e6-a2e0-44758e94cca7" xmlns:ns3="3e60f42a-13bd-4172-a2d3-3665d3658cd1" targetNamespace="http://schemas.microsoft.com/office/2006/metadata/properties" ma:root="true" ma:fieldsID="76830a9fd3d4fd42d1c3920a0edb4241" ns2:_="" ns3:_="">
    <xsd:import namespace="6699d993-d69d-46e6-a2e0-44758e94cca7"/>
    <xsd:import namespace="3e60f42a-13bd-4172-a2d3-3665d3658cd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99d993-d69d-46e6-a2e0-44758e94cca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画像タグ" ma:readOnly="false" ma:fieldId="{5cf76f15-5ced-4ddc-b409-7134ff3c332f}" ma:taxonomyMulti="true" ma:sspId="d833ce90-ce59-4950-82c7-aaae289592ba"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e60f42a-13bd-4172-a2d3-3665d3658cd1"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d082f1f3-19f8-4cfa-89cd-8e68830d3270}" ma:internalName="TaxCatchAll" ma:showField="CatchAllData" ma:web="3e60f42a-13bd-4172-a2d3-3665d3658cd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3e60f42a-13bd-4172-a2d3-3665d3658cd1" xsi:nil="true"/>
    <lcf76f155ced4ddcb4097134ff3c332f xmlns="6699d993-d69d-46e6-a2e0-44758e94cca7">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37CECF4-A5B7-4365-923D-DBAA936CE3FE}">
  <ds:schemaRefs>
    <ds:schemaRef ds:uri="http://schemas.microsoft.com/sharepoint/v3/contenttype/forms"/>
  </ds:schemaRefs>
</ds:datastoreItem>
</file>

<file path=customXml/itemProps2.xml><?xml version="1.0" encoding="utf-8"?>
<ds:datastoreItem xmlns:ds="http://schemas.openxmlformats.org/officeDocument/2006/customXml" ds:itemID="{C60B11E3-79CE-49CF-898C-3E0819E0FAD8}"/>
</file>

<file path=customXml/itemProps3.xml><?xml version="1.0" encoding="utf-8"?>
<ds:datastoreItem xmlns:ds="http://schemas.openxmlformats.org/officeDocument/2006/customXml" ds:itemID="{6B730E09-5FFD-4278-89A6-4DD4F126EC17}">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628</TotalTime>
  <Words>103</Words>
  <Application>Microsoft Office PowerPoint</Application>
  <PresentationFormat>A4 210 x 297 mm</PresentationFormat>
  <Paragraphs>17</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游ゴシック</vt:lpstr>
      <vt:lpstr>Arial</vt:lpstr>
      <vt:lpstr>Calibri</vt:lpstr>
      <vt:lpstr>Calibri Light</vt:lpstr>
      <vt:lpstr>Office テーマ</vt:lpstr>
      <vt:lpstr>　 研 修 会 場</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令和2年度福祉職員生涯研修【新任職員課程】会場案内図</dc:title>
  <dc:creator>t seki</dc:creator>
  <cp:lastModifiedBy>t seki</cp:lastModifiedBy>
  <cp:revision>81</cp:revision>
  <cp:lastPrinted>2020-03-10T02:55:49Z</cp:lastPrinted>
  <dcterms:created xsi:type="dcterms:W3CDTF">2020-03-02T00:57:10Z</dcterms:created>
  <dcterms:modified xsi:type="dcterms:W3CDTF">2021-03-19T04:16:46Z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0x010100D4FAF6E84BD1264DBFDC0CABBDB294A3</vt:lpwstr>
  </property>
</Properties>
</file>